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9"/>
  </p:notesMasterIdLst>
  <p:sldIdLst>
    <p:sldId id="271" r:id="rId2"/>
    <p:sldId id="274" r:id="rId3"/>
    <p:sldId id="256" r:id="rId4"/>
    <p:sldId id="257" r:id="rId5"/>
    <p:sldId id="258" r:id="rId6"/>
    <p:sldId id="259" r:id="rId7"/>
    <p:sldId id="260" r:id="rId8"/>
    <p:sldId id="261" r:id="rId9"/>
    <p:sldId id="262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2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09"/>
  </p:normalViewPr>
  <p:slideViewPr>
    <p:cSldViewPr snapToGrid="0" snapToObjects="1">
      <p:cViewPr varScale="1">
        <p:scale>
          <a:sx n="108" d="100"/>
          <a:sy n="108" d="100"/>
        </p:scale>
        <p:origin x="67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C1B50C-56C8-6344-96A6-BB7EB7AF8C36}" type="datetimeFigureOut">
              <a:rPr lang="en-US" smtClean="0"/>
              <a:t>10/10/2020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7802F4-75E5-9B4F-8B8E-2A55B54EDD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35470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63E2D1-6973-BE42-9537-9790C99361F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DB11A9A-CF83-A240-AAFF-DDA1DDD25CB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99E4EB-5D87-6E4A-A419-1687BE513F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10/3/20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60E54C-2936-1146-AB08-5C7573B42C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AAUW CA Online Branch                                 October 3, 2020                                                                                                                     Nancy Mahr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91E28B-3627-404D-BDFA-E3092360C0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7E705-4BC6-F448-834B-1348C9BE98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7856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E8057F-7BDA-B943-9EB1-2E87DBDBD7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4EB343F-A43F-4440-9557-EDBEEE6DDF0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337868-B60B-B349-9791-DD8CE5CA16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10/3/20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F10DBE-45A5-834A-94BF-7877AED7B5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AAUW CA Online Branch                                 October 3, 2020                                                                                                                     Nancy Mahr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8FBECB-8F2C-C04B-91C9-12B0899DB0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7E705-4BC6-F448-834B-1348C9BE98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54693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EB9769D-EEA5-8944-ADB9-FDFD4D36579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FD96854-C7E2-0E48-B1DF-E966C3D9865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B136D9-A7BC-5E44-AAA1-8E0233CFE4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10/3/20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9C4408-AC2D-0546-9DDB-47B32F8AF2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AAUW CA Online Branch                                 October 3, 2020                                                                                                                     Nancy Mahr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B3D6FB-5401-7E46-9584-715A87B8D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7E705-4BC6-F448-834B-1348C9BE98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10248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63FFF6-CF08-104A-9589-A8763F5F6A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8105E2-B725-0640-AE59-EEFA86F973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58001F-F781-DA44-A2D8-F4A28B28FC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10/3/20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A55C0D-CF4E-3940-B272-D5B327555C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AAUW CA Online Branch                                 October 3, 2020                                                                                                                     Nancy Mahr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90921F-4ECE-BC4F-BA30-67739D84C4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7E705-4BC6-F448-834B-1348C9BE98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54236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1C3802-6723-1B44-A23C-FA6CDD1122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5F28B76-2DCB-EC48-8F55-1377872813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0BB421-CC91-ED44-8443-1896E4C6A1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10/3/20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645622-70F0-714A-B88B-E65F8127F2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AAUW CA Online Branch                                 October 3, 2020                                                                                                                     Nancy Mahr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8D4029D-B82F-8C4C-BDBF-80EA2ED1ED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7E705-4BC6-F448-834B-1348C9BE98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55510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ABBE15-CBCB-FF4F-AC71-D60CD72EEA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875CA3-66B2-1C4B-AE52-850ABE37A78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85F388F-B2A2-1543-8EF9-A2D742E79FE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250C877-44B6-7847-85F8-461FA7D5CB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10/3/20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3C37FC2-E0DD-8F4B-BC74-BDE860BFD5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AAUW CA Online Branch                                 October 3, 2020                                                                                                                     Nancy Mahr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2230A3C-75D9-E94F-B19A-C3EE704543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7E705-4BC6-F448-834B-1348C9BE98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98322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B56161-B8AE-3D4A-A194-2E54F03190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EF9C449-DF3E-B044-B469-BC8839B594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8289E2F-B672-CC4D-A5ED-F21AAFB76A0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1477268-A1DD-9B4C-9261-69633CC9D72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A14C866-90A5-F843-9C19-2DA10A0997B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B0E9042-FA3E-584D-AE25-3DFD9685FC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10/3/20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F78CD20-48B3-1B44-AD5F-4926A6710C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AAUW CA Online Branch                                 October 3, 2020                                                                                                                     Nancy Mahr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6FB1D90-7670-7446-AD68-8BD695AB09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7E705-4BC6-F448-834B-1348C9BE98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14606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6FEDC7-F63C-4041-A2CD-D4C2A5DB5C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089884C-EE6D-FE4C-9345-6D72BCCEF6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10/3/20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46C0D21-6F63-EF4E-8511-304385FB72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AAUW CA Online Branch                                 October 3, 2020                                                                                                                     Nancy Mahr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EBF6B6B-08BD-D54B-82C1-B15E4D36D8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7E705-4BC6-F448-834B-1348C9BE98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89299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C6573DC-0226-8C4A-8B52-C1A4D48FB4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10/3/20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E67D3D4-ECC2-E14B-8468-790BACA86E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AAUW CA Online Branch                                 October 3, 2020                                                                                                                     Nancy Mahr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FC333F-BDC4-A942-8B00-486581CD32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7E705-4BC6-F448-834B-1348C9BE98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50640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DABFBD-73A0-3C47-B84C-DCB6511A4D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1F8F62-1A2C-1B45-BA78-8E4C06AE91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CD42670-1D69-7946-BAB3-AB83955FA4F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F61C81C-E77F-8A49-9B55-970B29C2D4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10/3/20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A919B22-720F-8740-BD1E-AB16632B94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AAUW CA Online Branch                                 October 3, 2020                                                                                                                     Nancy Mahr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56DB223-8036-834A-897A-34DC813B38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7E705-4BC6-F448-834B-1348C9BE98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62054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2CD768-C8CE-7C4B-9003-71A66C2C6A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E750A75-D439-874D-9626-04965384E39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FBBF380-62CA-DD4C-8DBE-6FD6003D679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DB3F3DF-0FEE-C648-8FAD-03DDFA2EBB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10/3/20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799DE85-9D96-264F-B533-495909AB52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AAUW CA Online Branch                                 October 3, 2020                                                                                                                     Nancy Mahr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6928671-E8E8-824B-A16A-D2F90D095D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7E705-4BC6-F448-834B-1348C9BE98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96939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6835B05-E5AA-9748-9EDF-CE5FEDD244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A5477DF-2509-EB42-9A71-62B5D59892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B3D1E3-84B2-9749-9F6C-D93282CE07C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10/3/20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40316B-16B0-424D-A049-D4F56379C99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AAUW CA Online Branch                                 October 3, 2020                                                                                                                     Nancy Mahr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2CB039-5A56-5A4C-BF5F-7438E4367C3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47E705-4BC6-F448-834B-1348C9BE98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36672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lwvc.org/" TargetMode="External"/><Relationship Id="rId2" Type="http://schemas.openxmlformats.org/officeDocument/2006/relationships/hyperlink" Target="https://www.aauw-ca.org/proposition-update/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jpg"/><Relationship Id="rId4" Type="http://schemas.openxmlformats.org/officeDocument/2006/relationships/hyperlink" Target="https://www.sos.ca.gov/elections/voting-resources/voter-information-guides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lwvc.org/" TargetMode="External"/><Relationship Id="rId2" Type="http://schemas.openxmlformats.org/officeDocument/2006/relationships/hyperlink" Target="https://www.aauw-ca.org/proposition-update/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jpg"/><Relationship Id="rId4" Type="http://schemas.openxmlformats.org/officeDocument/2006/relationships/hyperlink" Target="https://www.sos.ca.gov/elections/voting-resources/voter-information-guides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CB44E5-3AFD-2F47-8300-ABCCE6DC49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AAUW CA Online branch</a:t>
            </a: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15D2401E-A8C4-D64D-B113-53725CA6536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446983" y="209507"/>
            <a:ext cx="3070434" cy="1636798"/>
          </a:xfr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0F394FD-504E-FD4B-B921-E260B31DA2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7E705-4BC6-F448-834B-1348C9BE98B3}" type="slidenum">
              <a:rPr lang="en-US" smtClean="0"/>
              <a:t>1</a:t>
            </a:fld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90FECC9-AEC0-6440-94BA-AFEB9C6441F1}"/>
              </a:ext>
            </a:extLst>
          </p:cNvPr>
          <p:cNvSpPr txBox="1"/>
          <p:nvPr/>
        </p:nvSpPr>
        <p:spPr>
          <a:xfrm>
            <a:off x="1900177" y="2326511"/>
            <a:ext cx="8391646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cs typeface="Arial" panose="020B0604020202020204" pitchFamily="34" charset="0"/>
              </a:rPr>
              <a:t>BALLOT PROPOSITIONS 2020</a:t>
            </a:r>
          </a:p>
          <a:p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800" dirty="0">
                <a:cs typeface="Arial" panose="020B0604020202020204" pitchFamily="34" charset="0"/>
              </a:rPr>
              <a:t>Gail Swain, VP Program and Moderator</a:t>
            </a:r>
          </a:p>
          <a:p>
            <a:r>
              <a:rPr lang="en-US" sz="2800" dirty="0">
                <a:cs typeface="Arial" panose="020B0604020202020204" pitchFamily="34" charset="0"/>
              </a:rPr>
              <a:t>Nancy  </a:t>
            </a:r>
            <a:r>
              <a:rPr lang="en-US" sz="2800" dirty="0" err="1">
                <a:cs typeface="Arial" panose="020B0604020202020204" pitchFamily="34" charset="0"/>
              </a:rPr>
              <a:t>Mahr</a:t>
            </a:r>
            <a:r>
              <a:rPr lang="en-US" sz="2800" dirty="0">
                <a:cs typeface="Arial" panose="020B0604020202020204" pitchFamily="34" charset="0"/>
              </a:rPr>
              <a:t>,  AAUW California,  Public Policy Committee and presenter</a:t>
            </a:r>
          </a:p>
          <a:p>
            <a:endParaRPr lang="en-US" sz="2800" dirty="0">
              <a:cs typeface="Arial" panose="020B0604020202020204" pitchFamily="34" charset="0"/>
            </a:endParaRPr>
          </a:p>
          <a:p>
            <a:r>
              <a:rPr lang="en-US" sz="2800" dirty="0">
                <a:cs typeface="Arial" panose="020B0604020202020204" pitchFamily="34" charset="0"/>
              </a:rPr>
              <a:t>Bev Van Citters, VP Membership, Tech Help/Chat 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8BCF1DA-01AA-2F42-B8E2-4A28A49EC7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8200" y="6356350"/>
            <a:ext cx="9046580" cy="365125"/>
          </a:xfrm>
        </p:spPr>
        <p:txBody>
          <a:bodyPr/>
          <a:lstStyle/>
          <a:p>
            <a:r>
              <a:rPr lang="en-US" dirty="0"/>
              <a:t>AAUW CA Online Branch                                                     Nancy </a:t>
            </a:r>
            <a:r>
              <a:rPr lang="en-US" dirty="0" err="1"/>
              <a:t>Mahr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E2BC5A9-F572-0A46-9B57-4BF70396D48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4648200" cy="365125"/>
          </a:xfrm>
        </p:spPr>
        <p:txBody>
          <a:bodyPr/>
          <a:lstStyle/>
          <a:p>
            <a:r>
              <a:rPr lang="en-US" dirty="0"/>
              <a:t>10/3/20        </a:t>
            </a:r>
          </a:p>
        </p:txBody>
      </p:sp>
    </p:spTree>
    <p:extLst>
      <p:ext uri="{BB962C8B-B14F-4D97-AF65-F5344CB8AC3E}">
        <p14:creationId xmlns:p14="http://schemas.microsoft.com/office/powerpoint/2010/main" val="35495632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E926FB-B2C3-AC49-8EA6-8A20947063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PROPOSITION 19  Property taxes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B10BA2-2C33-7546-8F2E-687DC4730D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Legislative Constitutional amendment</a:t>
            </a:r>
          </a:p>
          <a:p>
            <a:r>
              <a:rPr lang="en-US" dirty="0"/>
              <a:t>Allows older homeowners to transfer their lower property tax base anywhere in the state and also move to a more expensive home.</a:t>
            </a:r>
          </a:p>
          <a:p>
            <a:r>
              <a:rPr lang="en-US" dirty="0"/>
              <a:t>Inherited homes not used as personal residences to be reassessed at market value.</a:t>
            </a:r>
          </a:p>
          <a:p>
            <a:r>
              <a:rPr lang="en-US" dirty="0"/>
              <a:t>New revenue to assist fire control</a:t>
            </a:r>
          </a:p>
          <a:p>
            <a:endParaRPr lang="en-US" dirty="0"/>
          </a:p>
          <a:p>
            <a:r>
              <a:rPr lang="en-US" dirty="0"/>
              <a:t>Sponsor:   California Association of Realtors;  CA Legislature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D98A9B0-F107-3243-A9D8-168F12A534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7E705-4BC6-F448-834B-1348C9BE98B3}" type="slidenum">
              <a:rPr lang="en-US" smtClean="0"/>
              <a:t>10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D117461-9B3B-8645-8432-5929D0A7CA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AAUW CA Online Branch                                 Nancy </a:t>
            </a:r>
            <a:r>
              <a:rPr lang="en-US" dirty="0" err="1"/>
              <a:t>Mahr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FF9F30B-B1BB-4C4F-A8F0-6F9F5D7A6C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10/3/20</a:t>
            </a:r>
          </a:p>
        </p:txBody>
      </p:sp>
    </p:spTree>
    <p:extLst>
      <p:ext uri="{BB962C8B-B14F-4D97-AF65-F5344CB8AC3E}">
        <p14:creationId xmlns:p14="http://schemas.microsoft.com/office/powerpoint/2010/main" val="34828298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776372-1629-0B45-BC08-A952EBA567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PROPOSITION 20	Criminal Sentencing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F3342A-C667-2C49-8DBB-E392061A5A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Initiative statute</a:t>
            </a:r>
          </a:p>
          <a:p>
            <a:r>
              <a:rPr lang="en-US" dirty="0"/>
              <a:t>Restricts early parole for certain crimes</a:t>
            </a:r>
          </a:p>
          <a:p>
            <a:r>
              <a:rPr lang="en-US" dirty="0"/>
              <a:t>Changes some theft and fraud crimes from misdemeanors to felonies</a:t>
            </a:r>
          </a:p>
          <a:p>
            <a:r>
              <a:rPr lang="en-US" dirty="0"/>
              <a:t>Requires DNA collection for some misdemeanors</a:t>
            </a:r>
          </a:p>
          <a:p>
            <a:endParaRPr lang="en-US" dirty="0"/>
          </a:p>
          <a:p>
            <a:r>
              <a:rPr lang="en-US" dirty="0"/>
              <a:t>Sponsor:	</a:t>
            </a:r>
            <a:r>
              <a:rPr lang="en-US" dirty="0" err="1"/>
              <a:t>Assemblymember</a:t>
            </a:r>
            <a:r>
              <a:rPr lang="en-US" dirty="0"/>
              <a:t> Jim Cooper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3DCCF3D-E5E9-0547-939D-F67BD64DB5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7E705-4BC6-F448-834B-1348C9BE98B3}" type="slidenum">
              <a:rPr lang="en-US" smtClean="0"/>
              <a:t>11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06105C3-38E2-9747-8A0C-785C37E290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AAUW CA Online Branch                                 Nancy </a:t>
            </a:r>
            <a:r>
              <a:rPr lang="en-US" dirty="0" err="1"/>
              <a:t>Mahr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F606472-7211-304F-BA4C-E67C0BD6C0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10/3/20</a:t>
            </a:r>
          </a:p>
        </p:txBody>
      </p:sp>
    </p:spTree>
    <p:extLst>
      <p:ext uri="{BB962C8B-B14F-4D97-AF65-F5344CB8AC3E}">
        <p14:creationId xmlns:p14="http://schemas.microsoft.com/office/powerpoint/2010/main" val="40037298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807B57-EDC3-A04E-8F7B-0BC4E24F82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PROPOSITION 21	Rent control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BD437F-8F3B-5747-B478-C01B13DCCF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Initiative Statute</a:t>
            </a:r>
          </a:p>
          <a:p>
            <a:r>
              <a:rPr lang="en-US" dirty="0"/>
              <a:t>Authorizes local governments to place rent control on housing first occupied over 15 years ago</a:t>
            </a:r>
          </a:p>
          <a:p>
            <a:endParaRPr lang="en-US" dirty="0"/>
          </a:p>
          <a:p>
            <a:r>
              <a:rPr lang="en-US" dirty="0"/>
              <a:t>Sponsor:	Aids Healthcare (housing section)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56D2101-5C69-1147-943F-9893EDBE51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7E705-4BC6-F448-834B-1348C9BE98B3}" type="slidenum">
              <a:rPr lang="en-US" smtClean="0"/>
              <a:t>12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E6AEC50-37CA-2B44-BFB4-2537052533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AAUW CA Online Branch                                 Nancy </a:t>
            </a:r>
            <a:r>
              <a:rPr lang="en-US" dirty="0" err="1"/>
              <a:t>Mahr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E49737C-C41F-494D-A68C-87E72EAFCB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10/3/20</a:t>
            </a:r>
          </a:p>
        </p:txBody>
      </p:sp>
    </p:spTree>
    <p:extLst>
      <p:ext uri="{BB962C8B-B14F-4D97-AF65-F5344CB8AC3E}">
        <p14:creationId xmlns:p14="http://schemas.microsoft.com/office/powerpoint/2010/main" val="30599738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3D7170-1134-2648-A1D9-78D79855A7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PROPOSITION 22	Gig workers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F4D189-7714-F044-B9AB-FAC30A4B80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Initiative statute</a:t>
            </a:r>
          </a:p>
          <a:p>
            <a:pPr marL="0" indent="0">
              <a:buNone/>
            </a:pPr>
            <a:r>
              <a:rPr lang="en-US" dirty="0"/>
              <a:t>• Defines rideshare and delivery drivers as independent contractors </a:t>
            </a:r>
          </a:p>
          <a:p>
            <a:pPr marL="0" indent="0">
              <a:buNone/>
            </a:pPr>
            <a:r>
              <a:rPr lang="en-US" dirty="0"/>
              <a:t>• Specifies certain benefits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• Sponsor:  Lyft/Uber/</a:t>
            </a:r>
            <a:r>
              <a:rPr lang="en-US" dirty="0" err="1"/>
              <a:t>Doordash</a:t>
            </a:r>
            <a:r>
              <a:rPr lang="en-US" dirty="0"/>
              <a:t>/Instacart/Postmates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6E6A20C-1B93-FF4B-9071-BBF7EB6528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7E705-4BC6-F448-834B-1348C9BE98B3}" type="slidenum">
              <a:rPr lang="en-US" smtClean="0"/>
              <a:t>13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EA7950C-088F-D349-9321-7063B1296E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AAUW CA Online Branch                                 Nancy </a:t>
            </a:r>
            <a:r>
              <a:rPr lang="en-US" dirty="0" err="1"/>
              <a:t>Mahr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C463C27-919F-064F-ADFA-CCBA6F1965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10/3/20</a:t>
            </a:r>
          </a:p>
        </p:txBody>
      </p:sp>
    </p:spTree>
    <p:extLst>
      <p:ext uri="{BB962C8B-B14F-4D97-AF65-F5344CB8AC3E}">
        <p14:creationId xmlns:p14="http://schemas.microsoft.com/office/powerpoint/2010/main" val="274758068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F83B4F-5364-2749-B205-EE0F1EF4F5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PROPOSITION 23 	Dialysis clinics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655F81-6E1D-4F4E-BBC9-371D06A473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Initiative statute</a:t>
            </a:r>
          </a:p>
          <a:p>
            <a:r>
              <a:rPr lang="en-US" dirty="0"/>
              <a:t>Requires dialysis clinics to have a physician on site when open and increases infection reporting</a:t>
            </a:r>
          </a:p>
          <a:p>
            <a:r>
              <a:rPr lang="en-US" dirty="0"/>
              <a:t>Directs State Health Depart to interact with clinics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Sponsor:  SEIU-UHW west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3513E2E-D010-CD47-AD86-C797CE85FE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7E705-4BC6-F448-834B-1348C9BE98B3}" type="slidenum">
              <a:rPr lang="en-US" smtClean="0"/>
              <a:t>14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E310C94-B401-7844-8E2D-C1B7D21551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AAUW CA Online Branch                              Nancy </a:t>
            </a:r>
            <a:r>
              <a:rPr lang="en-US" dirty="0" err="1"/>
              <a:t>Mahr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5AD9910-F8F0-DC4B-BBBF-C40BB46A79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10/3/20</a:t>
            </a:r>
          </a:p>
        </p:txBody>
      </p:sp>
    </p:spTree>
    <p:extLst>
      <p:ext uri="{BB962C8B-B14F-4D97-AF65-F5344CB8AC3E}">
        <p14:creationId xmlns:p14="http://schemas.microsoft.com/office/powerpoint/2010/main" val="4800689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EFFCE5-BF05-1A4F-910D-529B46C260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PROPOSITION 24  Consumer privacy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4B9B20-F287-A648-BD7B-240EFA552D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Initiative statute</a:t>
            </a:r>
          </a:p>
          <a:p>
            <a:r>
              <a:rPr lang="en-US" dirty="0"/>
              <a:t>Expands consumer privacy laws relating to data sharing</a:t>
            </a:r>
          </a:p>
          <a:p>
            <a:r>
              <a:rPr lang="en-US" dirty="0"/>
              <a:t>Creates Privacy Protection Agency in Calif.</a:t>
            </a:r>
          </a:p>
          <a:p>
            <a:endParaRPr lang="en-US" dirty="0"/>
          </a:p>
          <a:p>
            <a:r>
              <a:rPr lang="en-US" dirty="0"/>
              <a:t>Sponsor:  Alastair Mactaggart,  SF real estate developer, activist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0003A51-9CDF-3F43-8D00-3C6AF2BEA9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7E705-4BC6-F448-834B-1348C9BE98B3}" type="slidenum">
              <a:rPr lang="en-US" smtClean="0"/>
              <a:t>15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07C7ADA-ECC8-1F4A-910A-3EDBD6B64C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AAUW CA Online Branch                                 Nancy </a:t>
            </a:r>
            <a:r>
              <a:rPr lang="en-US" dirty="0" err="1"/>
              <a:t>Mahr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DF9E21B-FA3B-3C48-A47D-00521A211F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10/3/20</a:t>
            </a:r>
          </a:p>
        </p:txBody>
      </p:sp>
    </p:spTree>
    <p:extLst>
      <p:ext uri="{BB962C8B-B14F-4D97-AF65-F5344CB8AC3E}">
        <p14:creationId xmlns:p14="http://schemas.microsoft.com/office/powerpoint/2010/main" val="52204203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C846D8-A385-3744-A9A5-43DA329C44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PROPOSITION 25	Cash bail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D5C68C-512C-7647-ABB2-DA14315F61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Initiative referendum</a:t>
            </a:r>
          </a:p>
          <a:p>
            <a:r>
              <a:rPr lang="en-US" dirty="0"/>
              <a:t>Keep or reject SB 10</a:t>
            </a:r>
          </a:p>
          <a:p>
            <a:r>
              <a:rPr lang="en-US" dirty="0"/>
              <a:t>SB 10 would end the cash bail system in favor of a risk assessment program for release from jail while awaiting trial</a:t>
            </a:r>
          </a:p>
          <a:p>
            <a:r>
              <a:rPr lang="en-US" dirty="0"/>
              <a:t>Judges would administer the new program</a:t>
            </a:r>
          </a:p>
          <a:p>
            <a:endParaRPr lang="en-US" dirty="0"/>
          </a:p>
          <a:p>
            <a:r>
              <a:rPr lang="en-US" dirty="0"/>
              <a:t>Sponsor:   American Bail Coalition</a:t>
            </a:r>
          </a:p>
          <a:p>
            <a:r>
              <a:rPr lang="en-US" dirty="0"/>
              <a:t>YES – Keep SB 10		NO – Continue cash bail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6CD946-03B1-2F41-9BDD-E87C07D6EE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7E705-4BC6-F448-834B-1348C9BE98B3}" type="slidenum">
              <a:rPr lang="en-US" smtClean="0"/>
              <a:t>16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112F6F9-B84A-E94E-BB46-5512465E40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AAUW CA Online  Branch                              Nancy </a:t>
            </a:r>
            <a:r>
              <a:rPr lang="en-US" dirty="0" err="1"/>
              <a:t>Mahr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4E79FF6-355C-6341-AE7F-6830ED6979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10/3/20</a:t>
            </a:r>
          </a:p>
        </p:txBody>
      </p:sp>
    </p:spTree>
    <p:extLst>
      <p:ext uri="{BB962C8B-B14F-4D97-AF65-F5344CB8AC3E}">
        <p14:creationId xmlns:p14="http://schemas.microsoft.com/office/powerpoint/2010/main" val="411761676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D98928-4CEF-AA4B-B1FC-7A85EDC79D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For more information:</a:t>
            </a:r>
          </a:p>
          <a:p>
            <a:pPr marL="0" indent="0">
              <a:buNone/>
            </a:pPr>
            <a:r>
              <a:rPr lang="en-US" dirty="0"/>
              <a:t>AAUW  CA</a:t>
            </a:r>
          </a:p>
          <a:p>
            <a:pPr marL="0" indent="0">
              <a:buNone/>
            </a:pPr>
            <a:r>
              <a:rPr lang="en-US" u="sng" dirty="0">
                <a:hlinkClick r:id="rId2"/>
              </a:rPr>
              <a:t>Https://www.aauw-ca.org/proposition-update/</a:t>
            </a:r>
            <a:endParaRPr lang="en-US" u="sng" dirty="0"/>
          </a:p>
          <a:p>
            <a:pPr marL="0" indent="0">
              <a:buNone/>
            </a:pPr>
            <a:endParaRPr lang="en-US" u="sng" dirty="0"/>
          </a:p>
          <a:p>
            <a:pPr marL="0" indent="0">
              <a:buNone/>
            </a:pPr>
            <a:r>
              <a:rPr lang="en-US" dirty="0"/>
              <a:t>The League of Women Voters     </a:t>
            </a:r>
            <a:r>
              <a:rPr lang="en-US" dirty="0">
                <a:hlinkClick r:id="rId3"/>
              </a:rPr>
              <a:t>https://lwvc.org/ 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Office of California Secretary of State Voter Guide</a:t>
            </a:r>
          </a:p>
          <a:p>
            <a:pPr marL="0" indent="0">
              <a:buNone/>
            </a:pPr>
            <a:r>
              <a:rPr lang="en-US" dirty="0">
                <a:hlinkClick r:id="rId4"/>
              </a:rPr>
              <a:t>https://www.sos.ca.gov/elections/voting-resources/voter-information-guides</a:t>
            </a:r>
            <a:endParaRPr lang="en-US" dirty="0"/>
          </a:p>
          <a:p>
            <a:pPr marL="0" indent="0">
              <a:buNone/>
            </a:pPr>
            <a:endParaRPr lang="en-US" u="sng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7C01135-DF3B-1D4A-A833-CE1483555C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7E705-4BC6-F448-834B-1348C9BE98B3}" type="slidenum">
              <a:rPr lang="en-US" smtClean="0"/>
              <a:t>17</a:t>
            </a:fld>
            <a:endParaRPr lang="en-US"/>
          </a:p>
        </p:txBody>
      </p:sp>
      <p:pic>
        <p:nvPicPr>
          <p:cNvPr id="5" name="Content Placeholder 5">
            <a:extLst>
              <a:ext uri="{FF2B5EF4-FFF2-40B4-BE49-F238E27FC236}">
                <a16:creationId xmlns:a16="http://schemas.microsoft.com/office/drawing/2014/main" id="{32EF7CC4-EC0E-EB43-90F7-BD7129AA982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446983" y="209507"/>
            <a:ext cx="3070434" cy="1636798"/>
          </a:xfrm>
          <a:prstGeom prst="rect">
            <a:avLst/>
          </a:prstGeom>
        </p:spPr>
      </p:pic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E6B72952-6861-3C4B-B591-7F4D9A4410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AAUW CA Online Branch                                 Nancy </a:t>
            </a:r>
            <a:r>
              <a:rPr lang="en-US" dirty="0" err="1"/>
              <a:t>Mahr</a:t>
            </a:r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51C4AAA-0A3F-CC43-A334-38B58AB425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10/3/20</a:t>
            </a:r>
          </a:p>
        </p:txBody>
      </p:sp>
    </p:spTree>
    <p:extLst>
      <p:ext uri="{BB962C8B-B14F-4D97-AF65-F5344CB8AC3E}">
        <p14:creationId xmlns:p14="http://schemas.microsoft.com/office/powerpoint/2010/main" val="4843906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D98928-4CEF-AA4B-B1FC-7A85EDC79D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For more information:</a:t>
            </a:r>
          </a:p>
          <a:p>
            <a:pPr marL="0" indent="0">
              <a:buNone/>
            </a:pPr>
            <a:r>
              <a:rPr lang="en-US" dirty="0"/>
              <a:t>AAUW  CA</a:t>
            </a:r>
          </a:p>
          <a:p>
            <a:pPr marL="0" indent="0">
              <a:buNone/>
            </a:pPr>
            <a:r>
              <a:rPr lang="en-US" u="sng" dirty="0">
                <a:hlinkClick r:id="rId2"/>
              </a:rPr>
              <a:t>Https://www.aauw-ca.org/proposition-update/</a:t>
            </a:r>
            <a:endParaRPr lang="en-US" u="sng" dirty="0"/>
          </a:p>
          <a:p>
            <a:pPr marL="0" indent="0">
              <a:buNone/>
            </a:pPr>
            <a:endParaRPr lang="en-US" u="sng" dirty="0"/>
          </a:p>
          <a:p>
            <a:pPr marL="0" indent="0">
              <a:buNone/>
            </a:pPr>
            <a:r>
              <a:rPr lang="en-US" dirty="0"/>
              <a:t>The League of Women Voters     </a:t>
            </a:r>
            <a:r>
              <a:rPr lang="en-US" dirty="0">
                <a:hlinkClick r:id="rId3"/>
              </a:rPr>
              <a:t>https://lwvc.org/ 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Office of California Secretary of State Voter Guide</a:t>
            </a:r>
          </a:p>
          <a:p>
            <a:pPr marL="0" indent="0">
              <a:buNone/>
            </a:pPr>
            <a:r>
              <a:rPr lang="en-US" dirty="0">
                <a:hlinkClick r:id="rId4"/>
              </a:rPr>
              <a:t>https://www.sos.ca.gov/elections/voting-resources/voter-information-guides</a:t>
            </a:r>
            <a:endParaRPr lang="en-US" dirty="0"/>
          </a:p>
          <a:p>
            <a:pPr marL="0" indent="0">
              <a:buNone/>
            </a:pPr>
            <a:endParaRPr lang="en-US" u="sng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7C01135-DF3B-1D4A-A833-CE1483555C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7E705-4BC6-F448-834B-1348C9BE98B3}" type="slidenum">
              <a:rPr lang="en-US" smtClean="0"/>
              <a:t>2</a:t>
            </a:fld>
            <a:endParaRPr lang="en-US"/>
          </a:p>
        </p:txBody>
      </p:sp>
      <p:pic>
        <p:nvPicPr>
          <p:cNvPr id="5" name="Content Placeholder 5">
            <a:extLst>
              <a:ext uri="{FF2B5EF4-FFF2-40B4-BE49-F238E27FC236}">
                <a16:creationId xmlns:a16="http://schemas.microsoft.com/office/drawing/2014/main" id="{32EF7CC4-EC0E-EB43-90F7-BD7129AA982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446983" y="209507"/>
            <a:ext cx="3070434" cy="1636798"/>
          </a:xfrm>
          <a:prstGeom prst="rect">
            <a:avLst/>
          </a:prstGeom>
        </p:spPr>
      </p:pic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E3172B6B-F7AC-1843-A16E-F703D27B74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AAUW CA Online Branch                          Nancy </a:t>
            </a:r>
            <a:r>
              <a:rPr lang="en-US" dirty="0" err="1"/>
              <a:t>Mahr</a:t>
            </a:r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3C174C9-5D86-6947-B4D2-51D054E466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10/3/20</a:t>
            </a:r>
          </a:p>
        </p:txBody>
      </p:sp>
    </p:spTree>
    <p:extLst>
      <p:ext uri="{BB962C8B-B14F-4D97-AF65-F5344CB8AC3E}">
        <p14:creationId xmlns:p14="http://schemas.microsoft.com/office/powerpoint/2010/main" val="34902196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FD2D6F-EA76-BA42-A210-1F2C680B87E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Ballot Propositions 2020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385CF0A-3445-9944-A2CE-8992137CBBD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Election November 3, 2020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B5222D8-DEAC-524E-8DFF-F1F5B7EBEE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7E705-4BC6-F448-834B-1348C9BE98B3}" type="slidenum">
              <a:rPr lang="en-US" smtClean="0"/>
              <a:t>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02AC8BB-6E0C-484B-972E-8A7A476F8D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217761" y="6346624"/>
            <a:ext cx="4896091" cy="365125"/>
          </a:xfrm>
        </p:spPr>
        <p:txBody>
          <a:bodyPr/>
          <a:lstStyle/>
          <a:p>
            <a:r>
              <a:rPr lang="en-US" dirty="0"/>
              <a:t>AAUW CA Online Branch                                           Nancy </a:t>
            </a:r>
            <a:r>
              <a:rPr lang="en-US" dirty="0" err="1"/>
              <a:t>Mahr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5E0549E-F8D8-714D-A53C-C324297590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10/3/20</a:t>
            </a:r>
          </a:p>
        </p:txBody>
      </p:sp>
    </p:spTree>
    <p:extLst>
      <p:ext uri="{BB962C8B-B14F-4D97-AF65-F5344CB8AC3E}">
        <p14:creationId xmlns:p14="http://schemas.microsoft.com/office/powerpoint/2010/main" val="21516083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989C38-4CF3-904A-A18B-5CD300E341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ELECTION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3B4DAF-CBC6-9840-BC1D-E3AE46521F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• General election is November 3, 2020</a:t>
            </a:r>
          </a:p>
          <a:p>
            <a:pPr marL="0" indent="0">
              <a:buNone/>
            </a:pPr>
            <a:r>
              <a:rPr lang="en-US" dirty="0"/>
              <a:t>• Consolidated election:  federal, state and local</a:t>
            </a:r>
          </a:p>
          <a:p>
            <a:pPr marL="0" indent="0">
              <a:buNone/>
            </a:pPr>
            <a:r>
              <a:rPr lang="en-US" dirty="0"/>
              <a:t>• 12 state ballot measures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DD3EAED-455D-4C47-93C4-085236050D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7E705-4BC6-F448-834B-1348C9BE98B3}" type="slidenum">
              <a:rPr lang="en-US" smtClean="0"/>
              <a:t>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5858F09-E838-9946-9906-1D04232830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AAUW CA Online Branch                                 Nancy </a:t>
            </a:r>
            <a:r>
              <a:rPr lang="en-US" dirty="0" err="1"/>
              <a:t>Mahr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3ADDC12-FE4F-BA4B-98D0-6B898720AA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10/3/20</a:t>
            </a:r>
          </a:p>
        </p:txBody>
      </p:sp>
    </p:spTree>
    <p:extLst>
      <p:ext uri="{BB962C8B-B14F-4D97-AF65-F5344CB8AC3E}">
        <p14:creationId xmlns:p14="http://schemas.microsoft.com/office/powerpoint/2010/main" val="11188407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05E4B6-5BED-9B43-8576-FC758DCF58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PROPOSITIONS - OVERVIEW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796F92-39C7-874B-A8E8-15B8C9ACFB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Civil and voting rights - 	Props 16, 17, 18</a:t>
            </a:r>
          </a:p>
          <a:p>
            <a:r>
              <a:rPr lang="en-US" dirty="0"/>
              <a:t>Property taxation – 	Props 15, 19</a:t>
            </a:r>
          </a:p>
          <a:p>
            <a:r>
              <a:rPr lang="en-US" dirty="0"/>
              <a:t>Bond			Prop 14</a:t>
            </a:r>
          </a:p>
          <a:p>
            <a:r>
              <a:rPr lang="en-US" dirty="0"/>
              <a:t>Criminal justice		Props 20, 25</a:t>
            </a:r>
          </a:p>
          <a:p>
            <a:r>
              <a:rPr lang="en-US" dirty="0"/>
              <a:t>Regulation			Props 21, 22, 23, 24</a:t>
            </a:r>
          </a:p>
          <a:p>
            <a:endParaRPr lang="en-US" dirty="0"/>
          </a:p>
          <a:p>
            <a:r>
              <a:rPr lang="en-US" dirty="0"/>
              <a:t>County measure on finance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F4B42B8-40AE-9E44-B135-9EB7A87E13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7E705-4BC6-F448-834B-1348C9BE98B3}" type="slidenum">
              <a:rPr lang="en-US" smtClean="0"/>
              <a:t>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6437341-8920-FE43-898A-A406AFE18F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AAUW CA Online Branch                                 Nancy </a:t>
            </a:r>
            <a:r>
              <a:rPr lang="en-US" dirty="0" err="1"/>
              <a:t>Mahr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7F15F1D-5469-C841-ADA4-C38DD86234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10/3/20</a:t>
            </a:r>
          </a:p>
        </p:txBody>
      </p:sp>
    </p:spTree>
    <p:extLst>
      <p:ext uri="{BB962C8B-B14F-4D97-AF65-F5344CB8AC3E}">
        <p14:creationId xmlns:p14="http://schemas.microsoft.com/office/powerpoint/2010/main" val="39395591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D49961-3C39-4D42-8681-DFD138BD85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PROPOSITION 14    BOND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4E9DBF-395B-BE49-96F2-3C47AA91F0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Initiative bond measure</a:t>
            </a:r>
          </a:p>
          <a:p>
            <a:r>
              <a:rPr lang="en-US" dirty="0"/>
              <a:t>$5.5 billion bond for continued stem cell research</a:t>
            </a:r>
          </a:p>
          <a:p>
            <a:endParaRPr lang="en-US" dirty="0"/>
          </a:p>
          <a:p>
            <a:r>
              <a:rPr lang="en-US" dirty="0"/>
              <a:t>Sponsor:  Robert Klein - real estate investor and activist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01B393F-130B-6A48-BD42-85BB777BD9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7E705-4BC6-F448-834B-1348C9BE98B3}" type="slidenum">
              <a:rPr lang="en-US" smtClean="0"/>
              <a:t>6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EDE5761-D0E4-524D-8261-80E83C8507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AAUW CA Online Branch                                 Nancy </a:t>
            </a:r>
            <a:r>
              <a:rPr lang="en-US" dirty="0" err="1"/>
              <a:t>Mahr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CA00E3F-7316-0149-B30A-955A1F5E86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10/3/20</a:t>
            </a:r>
          </a:p>
        </p:txBody>
      </p:sp>
    </p:spTree>
    <p:extLst>
      <p:ext uri="{BB962C8B-B14F-4D97-AF65-F5344CB8AC3E}">
        <p14:creationId xmlns:p14="http://schemas.microsoft.com/office/powerpoint/2010/main" val="8404699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ADD7D7-8965-6942-9016-8997B9BCDF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PROPOSITION 15	Property taxes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DA6BA1-DE61-1D4B-8B26-9B3ED33D28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Initiative Constitutional amendment</a:t>
            </a:r>
          </a:p>
          <a:p>
            <a:r>
              <a:rPr lang="en-US" dirty="0"/>
              <a:t>Assesses large commercial properties more frequently and at current market value.  </a:t>
            </a:r>
          </a:p>
          <a:p>
            <a:r>
              <a:rPr lang="en-US" dirty="0"/>
              <a:t>Money generated goes to schools and local jurisdictions</a:t>
            </a:r>
          </a:p>
          <a:p>
            <a:endParaRPr lang="en-US" dirty="0"/>
          </a:p>
          <a:p>
            <a:r>
              <a:rPr lang="en-US" dirty="0"/>
              <a:t>Sponsor:  Schools and Communities First Coalition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0C1605E-30A0-064A-A458-E5DA02D83E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7E705-4BC6-F448-834B-1348C9BE98B3}" type="slidenum">
              <a:rPr lang="en-US" smtClean="0"/>
              <a:t>7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39F057E-B2CF-E74B-B1D2-F86068E1B4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AAUW CA Online Branch                                 Nancy </a:t>
            </a:r>
            <a:r>
              <a:rPr lang="en-US" dirty="0" err="1"/>
              <a:t>Mahr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29F38A5-474D-6546-8545-0C9C1F09F1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10/3/20</a:t>
            </a:r>
          </a:p>
        </p:txBody>
      </p:sp>
    </p:spTree>
    <p:extLst>
      <p:ext uri="{BB962C8B-B14F-4D97-AF65-F5344CB8AC3E}">
        <p14:creationId xmlns:p14="http://schemas.microsoft.com/office/powerpoint/2010/main" val="14696295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328DEB-D6C7-2F47-8563-76CF613FDD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PROPOSITION 16  Affirmative Action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2F8C8E-9116-F647-8B35-D5B8CB273D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Legislative statute</a:t>
            </a:r>
          </a:p>
          <a:p>
            <a:r>
              <a:rPr lang="en-US" dirty="0"/>
              <a:t>Allows race, gender, ethnicity and country of origin to be considerations for school admittance and government contracts and employment</a:t>
            </a:r>
          </a:p>
          <a:p>
            <a:r>
              <a:rPr lang="en-US" dirty="0"/>
              <a:t>Repeals Prop 209 (1996)</a:t>
            </a:r>
          </a:p>
          <a:p>
            <a:endParaRPr lang="en-US" dirty="0"/>
          </a:p>
          <a:p>
            <a:r>
              <a:rPr lang="en-US" dirty="0"/>
              <a:t>Sponsor:   CA Legislature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582CED3-369E-114F-9CBE-D7304CD156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7E705-4BC6-F448-834B-1348C9BE98B3}" type="slidenum">
              <a:rPr lang="en-US" smtClean="0"/>
              <a:t>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6130561-E42E-2C4C-972D-6EF73DEAE1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AAUW CA Online Branch                                 Nancy </a:t>
            </a:r>
            <a:r>
              <a:rPr lang="en-US" dirty="0" err="1"/>
              <a:t>Mahr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4214591-5862-D148-9AE1-BE90881916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10/3/20</a:t>
            </a:r>
          </a:p>
        </p:txBody>
      </p:sp>
    </p:spTree>
    <p:extLst>
      <p:ext uri="{BB962C8B-B14F-4D97-AF65-F5344CB8AC3E}">
        <p14:creationId xmlns:p14="http://schemas.microsoft.com/office/powerpoint/2010/main" val="14738078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4E0354-2E30-634E-B1D8-CD4ED93C1B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PROPOSTION 17  Voting rights – parolees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A2CB4E-1B4C-0A4D-8BA9-24ED8FD40E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Legislative Constitutional amendment</a:t>
            </a:r>
          </a:p>
          <a:p>
            <a:r>
              <a:rPr lang="en-US" dirty="0"/>
              <a:t>Allows felony parolees to vote when prison time is completed and they are on parole in the community.</a:t>
            </a:r>
          </a:p>
          <a:p>
            <a:endParaRPr lang="en-US" dirty="0"/>
          </a:p>
          <a:p>
            <a:r>
              <a:rPr lang="en-US" dirty="0"/>
              <a:t>Sponsor:	CA Legislature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57EA20D-4953-4C4F-9FA8-90D2407F77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7E705-4BC6-F448-834B-1348C9BE98B3}" type="slidenum">
              <a:rPr lang="en-US" smtClean="0"/>
              <a:t>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5CE3F3E-5151-0A46-A247-6EEA9888F4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AAUW CA Online Branch                                 Nancy </a:t>
            </a:r>
            <a:r>
              <a:rPr lang="en-US" dirty="0" err="1"/>
              <a:t>Mahr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5A9B761-A472-6B45-AA0E-EB828F3D32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10/3/20</a:t>
            </a:r>
          </a:p>
        </p:txBody>
      </p:sp>
    </p:spTree>
    <p:extLst>
      <p:ext uri="{BB962C8B-B14F-4D97-AF65-F5344CB8AC3E}">
        <p14:creationId xmlns:p14="http://schemas.microsoft.com/office/powerpoint/2010/main" val="34555110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258</TotalTime>
  <Words>767</Words>
  <Application>Microsoft Office PowerPoint</Application>
  <PresentationFormat>Widescreen</PresentationFormat>
  <Paragraphs>160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Arial</vt:lpstr>
      <vt:lpstr>Calibri</vt:lpstr>
      <vt:lpstr>Calibri Light</vt:lpstr>
      <vt:lpstr>Office Theme</vt:lpstr>
      <vt:lpstr>AAUW CA Online branch</vt:lpstr>
      <vt:lpstr>PowerPoint Presentation</vt:lpstr>
      <vt:lpstr>Ballot Propositions 2020</vt:lpstr>
      <vt:lpstr>THE ELECTION</vt:lpstr>
      <vt:lpstr>PROPOSITIONS - OVERVIEW</vt:lpstr>
      <vt:lpstr>PROPOSITION 14    BOND</vt:lpstr>
      <vt:lpstr>PROPOSITION 15 Property taxes</vt:lpstr>
      <vt:lpstr>PROPOSITION 16  Affirmative Action</vt:lpstr>
      <vt:lpstr>PROPOSTION 17  Voting rights – parolees</vt:lpstr>
      <vt:lpstr>PROPOSITION 19  Property taxes</vt:lpstr>
      <vt:lpstr>PROPOSITION 20 Criminal Sentencing</vt:lpstr>
      <vt:lpstr>PROPOSITION 21 Rent control</vt:lpstr>
      <vt:lpstr>PROPOSITION 22 Gig workers</vt:lpstr>
      <vt:lpstr>PROPOSITION 23  Dialysis clinics</vt:lpstr>
      <vt:lpstr>PROPOSITION 24  Consumer privacy </vt:lpstr>
      <vt:lpstr>PROPOSITION 25 Cash bail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Ballot Propositions 2020</dc:title>
  <dc:creator>Nancy Mahr</dc:creator>
  <cp:lastModifiedBy>alice labay</cp:lastModifiedBy>
  <cp:revision>22</cp:revision>
  <dcterms:created xsi:type="dcterms:W3CDTF">2020-09-10T17:03:10Z</dcterms:created>
  <dcterms:modified xsi:type="dcterms:W3CDTF">2020-10-10T19:01:54Z</dcterms:modified>
</cp:coreProperties>
</file>